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58" r:id="rId5"/>
    <p:sldId id="261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-270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6F77-FDF4-42A7-BCBA-A6F6BDC90AC4}" type="datetimeFigureOut">
              <a:rPr lang="hu-HU" smtClean="0"/>
              <a:t>2016.04.21.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8E83-93C7-4AA6-B568-C42361F4D6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996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6F77-FDF4-42A7-BCBA-A6F6BDC90AC4}" type="datetimeFigureOut">
              <a:rPr lang="hu-HU" smtClean="0"/>
              <a:t>2016.04.21.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8E83-93C7-4AA6-B568-C42361F4D6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0884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6F77-FDF4-42A7-BCBA-A6F6BDC90AC4}" type="datetimeFigureOut">
              <a:rPr lang="hu-HU" smtClean="0"/>
              <a:t>2016.04.21.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8E83-93C7-4AA6-B568-C42361F4D6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706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6F77-FDF4-42A7-BCBA-A6F6BDC90AC4}" type="datetimeFigureOut">
              <a:rPr lang="hu-HU" smtClean="0"/>
              <a:t>2016.04.21.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8E83-93C7-4AA6-B568-C42361F4D6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91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6F77-FDF4-42A7-BCBA-A6F6BDC90AC4}" type="datetimeFigureOut">
              <a:rPr lang="hu-HU" smtClean="0"/>
              <a:t>2016.04.21.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8E83-93C7-4AA6-B568-C42361F4D6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081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6F77-FDF4-42A7-BCBA-A6F6BDC90AC4}" type="datetimeFigureOut">
              <a:rPr lang="hu-HU" smtClean="0"/>
              <a:t>2016.04.21.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8E83-93C7-4AA6-B568-C42361F4D6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06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6F77-FDF4-42A7-BCBA-A6F6BDC90AC4}" type="datetimeFigureOut">
              <a:rPr lang="hu-HU" smtClean="0"/>
              <a:t>2016.04.21.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8E83-93C7-4AA6-B568-C42361F4D6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584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6F77-FDF4-42A7-BCBA-A6F6BDC90AC4}" type="datetimeFigureOut">
              <a:rPr lang="hu-HU" smtClean="0"/>
              <a:t>2016.04.21.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8E83-93C7-4AA6-B568-C42361F4D6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036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6F77-FDF4-42A7-BCBA-A6F6BDC90AC4}" type="datetimeFigureOut">
              <a:rPr lang="hu-HU" smtClean="0"/>
              <a:t>2016.04.21.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8E83-93C7-4AA6-B568-C42361F4D6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009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6F77-FDF4-42A7-BCBA-A6F6BDC90AC4}" type="datetimeFigureOut">
              <a:rPr lang="hu-HU" smtClean="0"/>
              <a:t>2016.04.21.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8E83-93C7-4AA6-B568-C42361F4D6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975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6F77-FDF4-42A7-BCBA-A6F6BDC90AC4}" type="datetimeFigureOut">
              <a:rPr lang="hu-HU" smtClean="0"/>
              <a:t>2016.04.21.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8E83-93C7-4AA6-B568-C42361F4D6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456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86F77-FDF4-42A7-BCBA-A6F6BDC90AC4}" type="datetimeFigureOut">
              <a:rPr lang="hu-HU" smtClean="0"/>
              <a:t>2016.04.21.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68E83-93C7-4AA6-B568-C42361F4D6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19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k.oszk.hu/04100/04135/html/Nagykepek/VarazsfuvolaKF2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85"/>
            <a:ext cx="9525000" cy="65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691680" y="715419"/>
            <a:ext cx="67446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Csongor és Tünde</a:t>
            </a:r>
            <a:endParaRPr lang="hu-HU" sz="8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895225" y="4653136"/>
            <a:ext cx="56541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dirty="0">
                <a:latin typeface="Andalus" panose="02020603050405020304" pitchFamily="18" charset="-78"/>
                <a:cs typeface="Andalus" panose="02020603050405020304" pitchFamily="18" charset="-78"/>
              </a:rPr>
              <a:t>Varázsfuvola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860032" y="2924944"/>
            <a:ext cx="9669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&amp;</a:t>
            </a:r>
            <a:endParaRPr lang="hu-HU" sz="9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Who Are They-Carter Burwell-Twilight (The Score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584" y="56196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upload.wikimedia.org/wikipedia/commons/thumb/6/63/Zauberfl%C3%B6te-Theaterzettel1791.jpg/800px-Zauberfl%C3%B6te-Theaterzettel17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87226"/>
            <a:ext cx="3106712" cy="506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711140" y="499255"/>
            <a:ext cx="27895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Forrás</a:t>
            </a:r>
            <a:endParaRPr lang="hu-HU" sz="8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050" name="Picture 2" descr="http://moly.hu/system/covers/big/covers_2251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38" y="1484784"/>
            <a:ext cx="31051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 rot="540000">
            <a:off x="3658380" y="442310"/>
            <a:ext cx="511550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i="1" dirty="0" smtClean="0"/>
              <a:t>August Jacob </a:t>
            </a:r>
            <a:r>
              <a:rPr lang="hu-HU" i="1" noProof="1" smtClean="0"/>
              <a:t>Liebeskind</a:t>
            </a:r>
            <a:r>
              <a:rPr lang="hu-HU" noProof="1" smtClean="0"/>
              <a:t> </a:t>
            </a:r>
          </a:p>
          <a:p>
            <a:r>
              <a:rPr lang="hu-HU" i="1" noProof="1" smtClean="0"/>
              <a:t>Lulu avagy a varázsfuvola</a:t>
            </a:r>
            <a:r>
              <a:rPr lang="hu-HU" noProof="1" smtClean="0"/>
              <a:t> </a:t>
            </a:r>
            <a:r>
              <a:rPr lang="hu-HU" i="1" noProof="1" smtClean="0"/>
              <a:t>(Lulu oder die Zauberflöte</a:t>
            </a:r>
            <a:r>
              <a:rPr lang="hu-HU" i="1" dirty="0" smtClean="0"/>
              <a:t>)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 rot="600000">
            <a:off x="3420316" y="4088815"/>
            <a:ext cx="2278188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8000" dirty="0">
                <a:latin typeface="Andalus" panose="02020603050405020304" pitchFamily="18" charset="-78"/>
                <a:cs typeface="Andalus" panose="02020603050405020304" pitchFamily="18" charset="-78"/>
              </a:rPr>
              <a:t>mese</a:t>
            </a:r>
          </a:p>
        </p:txBody>
      </p:sp>
    </p:spTree>
    <p:extLst>
      <p:ext uri="{BB962C8B-B14F-4D97-AF65-F5344CB8AC3E}">
        <p14:creationId xmlns:p14="http://schemas.microsoft.com/office/powerpoint/2010/main" val="86768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Képtalálat a következőre: „varázsfuvola rajz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6" descr="Képtalálat a következőre: „varázsfuvola rajz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8" descr="Képtalálat a következőre: „varázsfuvola rajz”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4" name="Picture 10" descr="http://static.origos.hu/s/img/i/1503/2015031031.jpg?w=666&amp;h=4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809" y="3487534"/>
            <a:ext cx="410445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4662200" y="3789040"/>
            <a:ext cx="3616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noProof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Tamino és Pamina</a:t>
            </a:r>
            <a:endParaRPr lang="hu-HU" sz="3600" noProof="1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261622" y="160337"/>
            <a:ext cx="3676642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Szerelem= a legfőbb érték</a:t>
            </a:r>
            <a:endParaRPr lang="hu-HU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09729" y="4435371"/>
            <a:ext cx="3892412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4000" dirty="0">
                <a:latin typeface="Andalus" panose="02020603050405020304" pitchFamily="18" charset="-78"/>
                <a:cs typeface="Andalus" panose="02020603050405020304" pitchFamily="18" charset="-78"/>
              </a:rPr>
              <a:t>Két szerelmes </a:t>
            </a:r>
            <a:endParaRPr lang="hu-HU" sz="40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hu-HU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egymásra </a:t>
            </a:r>
            <a:r>
              <a:rPr lang="hu-HU" sz="4000" dirty="0">
                <a:latin typeface="Andalus" panose="02020603050405020304" pitchFamily="18" charset="-78"/>
                <a:cs typeface="Andalus" panose="02020603050405020304" pitchFamily="18" charset="-78"/>
              </a:rPr>
              <a:t>találása</a:t>
            </a:r>
          </a:p>
        </p:txBody>
      </p:sp>
      <p:pic>
        <p:nvPicPr>
          <p:cNvPr id="1026" name="Picture 2" descr="http://diafilm.osaarchivum.org/public/filmstrips/000081/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59458"/>
            <a:ext cx="4357959" cy="325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652120" y="2420888"/>
            <a:ext cx="3087705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Boldogságkeresés</a:t>
            </a:r>
            <a:endParaRPr lang="hu-HU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539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827584" y="476672"/>
            <a:ext cx="127079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fennköltség</a:t>
            </a:r>
            <a:endParaRPr lang="hu-HU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588224" y="498716"/>
            <a:ext cx="181972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földhözragadtság</a:t>
            </a:r>
            <a:endParaRPr lang="hu-HU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052" name="Picture 4" descr="http://diafilm.osaarchivum.org/public/filmstrips/000081/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68549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275856" y="406383"/>
            <a:ext cx="2887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latin typeface="Andalus" panose="02020603050405020304" pitchFamily="18" charset="-78"/>
                <a:cs typeface="Andalus" panose="02020603050405020304" pitchFamily="18" charset="-78"/>
              </a:rPr>
              <a:t>Szereplőpárok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5187200" y="1556792"/>
            <a:ext cx="3220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Ilma és Balga</a:t>
            </a:r>
            <a:endParaRPr lang="hu-HU" sz="4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054" name="Picture 6" descr="http://img06.deviantart.net/bb24/i/2011/118/f/f/papageno_papagena2_by_peipp-d3e95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295" y="2996952"/>
            <a:ext cx="4795740" cy="338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96871" y="5013176"/>
            <a:ext cx="4003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noProof="1" smtClean="0">
                <a:latin typeface="Andalus" panose="02020603050405020304" pitchFamily="18" charset="-78"/>
                <a:cs typeface="Andalus" panose="02020603050405020304" pitchFamily="18" charset="-78"/>
              </a:rPr>
              <a:t>Tamino és Pamina</a:t>
            </a:r>
            <a:endParaRPr lang="hu-HU" sz="4000" b="1" noProof="1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707904" y="2744924"/>
            <a:ext cx="18002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kiegészítik egymás</a:t>
            </a:r>
            <a:endParaRPr lang="hu-HU" sz="2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211295" y="6016611"/>
            <a:ext cx="2330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Papageno és </a:t>
            </a:r>
            <a:r>
              <a:rPr lang="hu-HU" noProof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Papagena</a:t>
            </a:r>
            <a:endParaRPr lang="hu-HU" noProof="1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753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diafilm.osaarchivum.org/public/filmstrips/000081/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679" y="482133"/>
            <a:ext cx="3767712" cy="280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851920" y="2417693"/>
            <a:ext cx="122501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0" b="1" dirty="0" smtClean="0"/>
              <a:t>3</a:t>
            </a:r>
            <a:endParaRPr lang="hu-HU" sz="160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1554247" y="332656"/>
            <a:ext cx="2951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Három vándor</a:t>
            </a:r>
            <a:endParaRPr lang="hu-HU" sz="36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372200" y="4458548"/>
            <a:ext cx="2715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Három ördög</a:t>
            </a:r>
            <a:endParaRPr lang="hu-HU" sz="36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993369" y="3648799"/>
            <a:ext cx="4062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Három varázseszköz</a:t>
            </a:r>
            <a:endParaRPr lang="hu-HU" sz="36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897109" y="5229200"/>
            <a:ext cx="215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Hármas út</a:t>
            </a:r>
            <a:endParaRPr lang="hu-HU" sz="36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66525" y="1925723"/>
            <a:ext cx="39180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Éj királynőjének </a:t>
            </a:r>
          </a:p>
          <a:p>
            <a:r>
              <a:rPr lang="hu-HU" sz="3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három udvarhölgye</a:t>
            </a:r>
            <a:endParaRPr lang="hu-HU" sz="36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971600" y="3325634"/>
            <a:ext cx="2715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Három próba</a:t>
            </a:r>
            <a:endParaRPr lang="hu-HU" sz="36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074" name="Picture 2" descr="http://diafilm.osaarchivum.org/public/filmstrips/000081/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13453"/>
            <a:ext cx="2830278" cy="223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61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71448" y="740905"/>
            <a:ext cx="2079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gonosz</a:t>
            </a:r>
            <a:endParaRPr lang="hu-HU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406317" y="2996952"/>
            <a:ext cx="1226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Andalus" panose="02020603050405020304" pitchFamily="18" charset="-78"/>
                <a:cs typeface="Andalus" panose="02020603050405020304" pitchFamily="18" charset="-78"/>
              </a:rPr>
              <a:t>Az </a:t>
            </a:r>
            <a:r>
              <a:rPr lang="hu-HU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Éj</a:t>
            </a:r>
            <a:endParaRPr lang="hu-HU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cxnSp>
        <p:nvCxnSpPr>
          <p:cNvPr id="7" name="Egyenes összekötő nyíllal 6"/>
          <p:cNvCxnSpPr>
            <a:endCxn id="10" idx="0"/>
          </p:cNvCxnSpPr>
          <p:nvPr/>
        </p:nvCxnSpPr>
        <p:spPr>
          <a:xfrm flipH="1">
            <a:off x="1592062" y="3627605"/>
            <a:ext cx="343252" cy="1548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>
            <a:stCxn id="2" idx="3"/>
            <a:endCxn id="11" idx="1"/>
          </p:cNvCxnSpPr>
          <p:nvPr/>
        </p:nvCxnSpPr>
        <p:spPr>
          <a:xfrm>
            <a:off x="2950863" y="1094848"/>
            <a:ext cx="133415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783186" y="5175767"/>
            <a:ext cx="1617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Andalus" panose="02020603050405020304" pitchFamily="18" charset="-78"/>
                <a:cs typeface="Andalus" panose="02020603050405020304" pitchFamily="18" charset="-78"/>
              </a:rPr>
              <a:t>Mirigy</a:t>
            </a:r>
          </a:p>
        </p:txBody>
      </p:sp>
      <p:cxnSp>
        <p:nvCxnSpPr>
          <p:cNvPr id="13" name="Egyenes összekötő nyíllal 12"/>
          <p:cNvCxnSpPr>
            <a:endCxn id="3" idx="0"/>
          </p:cNvCxnSpPr>
          <p:nvPr/>
        </p:nvCxnSpPr>
        <p:spPr>
          <a:xfrm>
            <a:off x="5596875" y="1268760"/>
            <a:ext cx="422751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diafilm.osaarchivum.org/public/filmstrips/000081/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40" y="3682023"/>
            <a:ext cx="4321057" cy="317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diafilm.osaarchivum.org/public/filmstrips/000081/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0" y="1448790"/>
            <a:ext cx="3444388" cy="248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ginirokawa.kepeslap.com/images/25113/moonlightgodde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9942"/>
            <a:ext cx="2286490" cy="32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4285017" y="740905"/>
            <a:ext cx="3469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Andalus" panose="02020603050405020304" pitchFamily="18" charset="-78"/>
                <a:cs typeface="Andalus" panose="02020603050405020304" pitchFamily="18" charset="-78"/>
              </a:rPr>
              <a:t>Az Éj király</a:t>
            </a:r>
            <a:r>
              <a:rPr lang="hu-HU" sz="40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nője</a:t>
            </a:r>
          </a:p>
        </p:txBody>
      </p:sp>
    </p:spTree>
    <p:extLst>
      <p:ext uri="{BB962C8B-B14F-4D97-AF65-F5344CB8AC3E}">
        <p14:creationId xmlns:p14="http://schemas.microsoft.com/office/powerpoint/2010/main" val="194276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k.oszk.hu/04100/04135/html/Nagykepek/VarazsfuvolaKF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2476"/>
            <a:ext cx="9525000" cy="761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540151" y="260648"/>
            <a:ext cx="57871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Történeti azonosság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164399" y="1556792"/>
            <a:ext cx="719620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Két szerelmes egymásra találása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Gonosz ármánykodása elválasztja </a:t>
            </a:r>
          </a:p>
          <a:p>
            <a:pPr lvl="2">
              <a:lnSpc>
                <a:spcPct val="150000"/>
              </a:lnSpc>
            </a:pPr>
            <a:r>
              <a:rPr lang="hu-HU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őket egy időre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Próbatételek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Megtalált boldogság</a:t>
            </a:r>
            <a:endParaRPr lang="hu-HU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378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991" y="182632"/>
            <a:ext cx="5913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Köszönjük a figyelmet!</a:t>
            </a:r>
            <a:endParaRPr lang="hu-HU" sz="48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59813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19596" y="1450204"/>
            <a:ext cx="4950394" cy="226215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altLang="hu-HU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Éjfél van, az éj rideg és szomorú,</a:t>
            </a:r>
            <a:br>
              <a:rPr lang="hu-HU" altLang="hu-HU" sz="2400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altLang="hu-HU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Gyászosra hanyatlik az égi ború:</a:t>
            </a:r>
            <a:br>
              <a:rPr lang="hu-HU" altLang="hu-HU" sz="2400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altLang="hu-HU" sz="2400" b="1" noProof="1" smtClean="0">
                <a:latin typeface="Andalus" panose="02020603050405020304" pitchFamily="18" charset="-78"/>
                <a:cs typeface="Andalus" panose="02020603050405020304" pitchFamily="18" charset="-78"/>
              </a:rPr>
              <a:t>Jőj, </a:t>
            </a:r>
            <a:r>
              <a:rPr lang="hu-HU" altLang="hu-HU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kedves</a:t>
            </a:r>
            <a:r>
              <a:rPr lang="hu-HU" altLang="hu-HU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, örülni az éjbe velem,</a:t>
            </a:r>
            <a:br>
              <a:rPr lang="hu-HU" altLang="hu-HU" sz="2400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altLang="hu-HU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Ébren maga van csak az egy </a:t>
            </a:r>
            <a:r>
              <a:rPr lang="hu-HU" altLang="hu-HU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szerelem.</a:t>
            </a:r>
            <a:endParaRPr lang="hu-HU" sz="2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436096" y="3140968"/>
            <a:ext cx="3240359" cy="304698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Százszor áldva vagytok, </a:t>
            </a:r>
            <a:endParaRPr lang="hu-HU" sz="24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hu-HU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Az </a:t>
            </a:r>
            <a:r>
              <a:rPr lang="hu-HU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éj messze szállt, </a:t>
            </a:r>
            <a:endParaRPr lang="hu-HU" sz="24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hu-HU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Á</a:t>
            </a:r>
            <a:r>
              <a:rPr lang="hu-HU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lld </a:t>
            </a:r>
            <a:r>
              <a:rPr lang="hu-HU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meg őket Isis </a:t>
            </a:r>
            <a:endParaRPr lang="hu-HU" sz="24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hu-HU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</a:t>
            </a:r>
            <a:r>
              <a:rPr lang="hu-HU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szent frigyen </a:t>
            </a:r>
            <a:r>
              <a:rPr lang="hu-HU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át</a:t>
            </a:r>
            <a:r>
              <a:rPr lang="hu-HU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! </a:t>
            </a:r>
            <a:endParaRPr lang="hu-HU" sz="24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hu-HU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</a:t>
            </a:r>
            <a:r>
              <a:rPr lang="hu-HU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hit szava zendül </a:t>
            </a:r>
            <a:endParaRPr lang="hu-HU" sz="24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hu-HU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</a:t>
            </a:r>
            <a:r>
              <a:rPr lang="hu-HU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győzelmi szón; </a:t>
            </a:r>
            <a:endParaRPr lang="hu-HU" sz="24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hu-HU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</a:t>
            </a:r>
            <a:r>
              <a:rPr lang="hu-HU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szépet, a bölcset </a:t>
            </a:r>
            <a:endParaRPr lang="hu-HU" sz="24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hu-HU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Már </a:t>
            </a:r>
            <a:r>
              <a:rPr lang="hu-HU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várja a trón!</a:t>
            </a:r>
          </a:p>
        </p:txBody>
      </p:sp>
      <p:pic>
        <p:nvPicPr>
          <p:cNvPr id="6147" name="Picture 3" descr="http://www.szinhaz.szeged.hu/sznsz/files/tovabbi_kepek/DSC_1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24" y="4005064"/>
            <a:ext cx="397976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://www.budapest-babszinhaz.hu/tiny_mce/uploaded/galery/a_varazsfuvola_5__small.138299267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760" y="332656"/>
            <a:ext cx="335728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124</Words>
  <Application>Microsoft Office PowerPoint</Application>
  <PresentationFormat>Diavetítés a képernyőre (4:3 oldalarány)</PresentationFormat>
  <Paragraphs>48</Paragraphs>
  <Slides>8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Pintérné Kecskés Ibolya</dc:creator>
  <cp:lastModifiedBy>Pintérné Kecskés Ibolya</cp:lastModifiedBy>
  <cp:revision>29</cp:revision>
  <dcterms:created xsi:type="dcterms:W3CDTF">2016-04-18T11:16:01Z</dcterms:created>
  <dcterms:modified xsi:type="dcterms:W3CDTF">2016-04-21T17:43:53Z</dcterms:modified>
</cp:coreProperties>
</file>